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91" r:id="rId3"/>
    <p:sldId id="303" r:id="rId4"/>
    <p:sldId id="290" r:id="rId5"/>
    <p:sldId id="295" r:id="rId6"/>
    <p:sldId id="293" r:id="rId7"/>
    <p:sldId id="294" r:id="rId8"/>
    <p:sldId id="301" r:id="rId9"/>
    <p:sldId id="296" r:id="rId10"/>
    <p:sldId id="298" r:id="rId11"/>
    <p:sldId id="299" r:id="rId12"/>
    <p:sldId id="297" r:id="rId13"/>
    <p:sldId id="300" r:id="rId14"/>
    <p:sldId id="30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5.wdp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12" Type="http://schemas.microsoft.com/office/2007/relationships/hdphoto" Target="../media/hdphoto1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openxmlformats.org/officeDocument/2006/relationships/image" Target="../media/image13.jpeg"/><Relationship Id="rId5" Type="http://schemas.openxmlformats.org/officeDocument/2006/relationships/image" Target="../media/image10.jpeg"/><Relationship Id="rId10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2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3.jpeg"/><Relationship Id="rId12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11" Type="http://schemas.openxmlformats.org/officeDocument/2006/relationships/image" Target="../media/image4.jpeg"/><Relationship Id="rId5" Type="http://schemas.openxmlformats.org/officeDocument/2006/relationships/image" Target="../media/image15.jpeg"/><Relationship Id="rId15" Type="http://schemas.openxmlformats.org/officeDocument/2006/relationships/image" Target="../media/image1.png"/><Relationship Id="rId10" Type="http://schemas.microsoft.com/office/2007/relationships/hdphoto" Target="../media/hdphoto14.wdp"/><Relationship Id="rId4" Type="http://schemas.microsoft.com/office/2007/relationships/hdphoto" Target="../media/hdphoto1.wdp"/><Relationship Id="rId9" Type="http://schemas.openxmlformats.org/officeDocument/2006/relationships/image" Target="../media/image16.jpeg"/><Relationship Id="rId14" Type="http://schemas.microsoft.com/office/2007/relationships/hdphoto" Target="../media/hdphoto15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.png"/><Relationship Id="rId7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microsoft.com/office/2007/relationships/hdphoto" Target="../media/hdphoto19.wdp"/><Relationship Id="rId3" Type="http://schemas.openxmlformats.org/officeDocument/2006/relationships/image" Target="../media/image4.jpeg"/><Relationship Id="rId7" Type="http://schemas.microsoft.com/office/2007/relationships/hdphoto" Target="../media/hdphoto16.wdp"/><Relationship Id="rId12" Type="http://schemas.openxmlformats.org/officeDocument/2006/relationships/image" Target="../media/image2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microsoft.com/office/2007/relationships/hdphoto" Target="../media/hdphoto18.wdp"/><Relationship Id="rId5" Type="http://schemas.openxmlformats.org/officeDocument/2006/relationships/image" Target="../media/image1.png"/><Relationship Id="rId10" Type="http://schemas.openxmlformats.org/officeDocument/2006/relationships/image" Target="../media/image26.jpeg"/><Relationship Id="rId4" Type="http://schemas.microsoft.com/office/2007/relationships/hdphoto" Target="../media/hdphoto3.wdp"/><Relationship Id="rId9" Type="http://schemas.microsoft.com/office/2007/relationships/hdphoto" Target="../media/hdphoto17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.png"/><Relationship Id="rId7" Type="http://schemas.microsoft.com/office/2007/relationships/hdphoto" Target="../media/hdphoto2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microsoft.com/office/2007/relationships/hdphoto" Target="../media/hdphoto23.wdp"/><Relationship Id="rId5" Type="http://schemas.microsoft.com/office/2007/relationships/hdphoto" Target="../media/hdphoto20.wdp"/><Relationship Id="rId10" Type="http://schemas.openxmlformats.org/officeDocument/2006/relationships/image" Target="../media/image31.jpeg"/><Relationship Id="rId4" Type="http://schemas.openxmlformats.org/officeDocument/2006/relationships/image" Target="../media/image28.jpeg"/><Relationship Id="rId9" Type="http://schemas.microsoft.com/office/2007/relationships/hdphoto" Target="../media/hdphoto2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1.png"/><Relationship Id="rId7" Type="http://schemas.microsoft.com/office/2007/relationships/hdphoto" Target="../media/hdphoto2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microsoft.com/office/2007/relationships/hdphoto" Target="../media/hdphoto24.wdp"/><Relationship Id="rId4" Type="http://schemas.openxmlformats.org/officeDocument/2006/relationships/image" Target="../media/image32.jpeg"/><Relationship Id="rId9" Type="http://schemas.microsoft.com/office/2007/relationships/hdphoto" Target="../media/hdphoto2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eamstime.com/royalty-free-stock-photo-sketch-corals-set-hand-drawn-underwater-natural-elements-reef-black-white-illustration-coloring-page-image88805685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-735" y="-26472"/>
            <a:ext cx="9109866" cy="446358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979712" y="1052736"/>
            <a:ext cx="5211470" cy="5211470"/>
          </a:xfrm>
          <a:prstGeom prst="ellipse">
            <a:avLst/>
          </a:prstGeom>
          <a:solidFill>
            <a:srgbClr val="FF0000"/>
          </a:solidFill>
          <a:ln w="1016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0" y="4365104"/>
            <a:ext cx="9077261" cy="25204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496" y="4869160"/>
            <a:ext cx="9106904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496" y="4653136"/>
            <a:ext cx="9108008" cy="0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-736" y="4365104"/>
            <a:ext cx="9108136" cy="0"/>
          </a:xfrm>
          <a:prstGeom prst="line">
            <a:avLst/>
          </a:prstGeom>
          <a:ln w="1270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899593" y="5301208"/>
            <a:ext cx="8063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err="1" smtClean="0">
                <a:latin typeface="+mj-lt"/>
                <a:cs typeface="Times New Roman" pitchFamily="18" charset="0"/>
              </a:rPr>
              <a:t>Бельцова</a:t>
            </a:r>
            <a:r>
              <a:rPr lang="ru-RU" b="1" dirty="0" smtClean="0">
                <a:latin typeface="+mj-lt"/>
                <a:cs typeface="Times New Roman" pitchFamily="18" charset="0"/>
              </a:rPr>
              <a:t> Татьяна Владимировна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</a:p>
          <a:p>
            <a:pPr algn="r"/>
            <a:r>
              <a:rPr lang="ru-RU" b="1" dirty="0" smtClean="0">
                <a:solidFill>
                  <a:schemeClr val="tx2"/>
                </a:solidFill>
              </a:rPr>
              <a:t>Муниципальное Автономное Учреждение Дополнительного Образования «Детская школа искусств №6 «ДА-ДА» </a:t>
            </a:r>
          </a:p>
          <a:p>
            <a:pPr algn="r"/>
            <a:r>
              <a:rPr lang="ru-RU" b="1" dirty="0" smtClean="0">
                <a:solidFill>
                  <a:schemeClr val="tx2"/>
                </a:solidFill>
              </a:rPr>
              <a:t>(архитектурно-дизайнерского профиля)»</a:t>
            </a:r>
            <a:endParaRPr lang="ru-RU" b="1" dirty="0" smtClean="0">
              <a:solidFill>
                <a:schemeClr val="tx2"/>
              </a:solidFill>
              <a:latin typeface="+mj-lt"/>
              <a:cs typeface="Times New Roman" pitchFamily="18" charset="0"/>
            </a:endParaRPr>
          </a:p>
          <a:p>
            <a:pPr algn="r"/>
            <a:r>
              <a:rPr lang="ru-RU" b="1" dirty="0">
                <a:solidFill>
                  <a:schemeClr val="tx2"/>
                </a:solidFill>
                <a:cs typeface="Times New Roman" pitchFamily="18" charset="0"/>
              </a:rPr>
              <a:t>П</a:t>
            </a:r>
            <a:r>
              <a:rPr lang="ru-RU" b="1" dirty="0" smtClean="0">
                <a:solidFill>
                  <a:schemeClr val="tx2"/>
                </a:solidFill>
                <a:cs typeface="Times New Roman" pitchFamily="18" charset="0"/>
              </a:rPr>
              <a:t>реподаватель, Высшая квалификационная категория</a:t>
            </a:r>
            <a:endParaRPr lang="ru-RU" b="1" dirty="0">
              <a:latin typeface="+mj-lt"/>
              <a:cs typeface="Times New Roman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016" y="5064831"/>
            <a:ext cx="9107488" cy="251520"/>
            <a:chOff x="1016" y="5064831"/>
            <a:chExt cx="9107488" cy="251520"/>
          </a:xfrm>
        </p:grpSpPr>
        <p:cxnSp>
          <p:nvCxnSpPr>
            <p:cNvPr id="10" name="Прямая со стрелкой 9"/>
            <p:cNvCxnSpPr/>
            <p:nvPr/>
          </p:nvCxnSpPr>
          <p:spPr>
            <a:xfrm>
              <a:off x="1016" y="5190591"/>
              <a:ext cx="9107488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Прямоугольник 12"/>
            <p:cNvSpPr/>
            <p:nvPr/>
          </p:nvSpPr>
          <p:spPr>
            <a:xfrm rot="16200000">
              <a:off x="4415501" y="654591"/>
              <a:ext cx="251520" cy="9072000"/>
            </a:xfrm>
            <a:prstGeom prst="rect">
              <a:avLst/>
            </a:prstGeom>
            <a:solidFill>
              <a:srgbClr val="009900"/>
            </a:solidFill>
            <a:ln>
              <a:solidFill>
                <a:srgbClr val="0099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 rot="16200000">
              <a:off x="3319049" y="4035108"/>
              <a:ext cx="251520" cy="231096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 rot="16200000">
              <a:off x="1021533" y="4048558"/>
              <a:ext cx="251520" cy="228406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 rot="16200000">
              <a:off x="5624389" y="4056591"/>
              <a:ext cx="251520" cy="226800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9" name="Picture 2" descr="D:\TANA\школа\LogoDADA00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22" y="5949360"/>
            <a:ext cx="196073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Прямая со стрелкой 19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 rot="19180288">
            <a:off x="2087472" y="645656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 rot="18335465">
            <a:off x="1576629" y="1213787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 rot="17350902">
            <a:off x="1252507" y="1934518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66" name="TextBox 65"/>
          <p:cNvSpPr txBox="1"/>
          <p:nvPr/>
        </p:nvSpPr>
        <p:spPr>
          <a:xfrm rot="20753453">
            <a:off x="3530685" y="-86106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67" name="TextBox 66"/>
          <p:cNvSpPr txBox="1"/>
          <p:nvPr/>
        </p:nvSpPr>
        <p:spPr>
          <a:xfrm rot="16513257">
            <a:off x="1143600" y="2642413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286100" y="-171400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70" name="TextBox 69"/>
          <p:cNvSpPr txBox="1"/>
          <p:nvPr/>
        </p:nvSpPr>
        <p:spPr>
          <a:xfrm rot="1005717">
            <a:off x="5063938" y="-100462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71" name="TextBox 70"/>
          <p:cNvSpPr txBox="1"/>
          <p:nvPr/>
        </p:nvSpPr>
        <p:spPr>
          <a:xfrm rot="2135862">
            <a:off x="5793160" y="185003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 rot="4068208">
            <a:off x="7015228" y="1338792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73" name="TextBox 72"/>
          <p:cNvSpPr txBox="1"/>
          <p:nvPr/>
        </p:nvSpPr>
        <p:spPr>
          <a:xfrm rot="4546511">
            <a:off x="7308398" y="2035310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74" name="TextBox 73"/>
          <p:cNvSpPr txBox="1"/>
          <p:nvPr/>
        </p:nvSpPr>
        <p:spPr>
          <a:xfrm rot="5196742">
            <a:off x="7488272" y="2725186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 rot="5196742">
            <a:off x="7456077" y="3367448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 rot="16200000">
            <a:off x="1143600" y="3290485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35" name="Облако 34"/>
          <p:cNvSpPr>
            <a:spLocks noChangeAspect="1"/>
          </p:cNvSpPr>
          <p:nvPr/>
        </p:nvSpPr>
        <p:spPr>
          <a:xfrm>
            <a:off x="3577636" y="3050418"/>
            <a:ext cx="4990019" cy="1962758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577637" y="3356992"/>
            <a:ext cx="50988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ПО </a:t>
            </a:r>
            <a:r>
              <a:rPr lang="ru-RU" sz="2000" b="1" dirty="0" smtClean="0">
                <a:solidFill>
                  <a:srgbClr val="002060"/>
                </a:solidFill>
              </a:rPr>
              <a:t>ТЕМЕ: </a:t>
            </a:r>
          </a:p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«</a:t>
            </a:r>
            <a:r>
              <a:rPr lang="ru-RU" sz="2000" b="1" dirty="0">
                <a:solidFill>
                  <a:schemeClr val="tx2"/>
                </a:solidFill>
              </a:rPr>
              <a:t>ПЕРЕСЕЧЕНИЕ ПЛОСКОСТЕЙ НА ОСНОВЕ ЗАПУТАННОЙ ЛИНИИ»</a:t>
            </a:r>
          </a:p>
        </p:txBody>
      </p:sp>
      <p:sp>
        <p:nvSpPr>
          <p:cNvPr id="37" name="TextBox 36"/>
          <p:cNvSpPr txBox="1"/>
          <p:nvPr/>
        </p:nvSpPr>
        <p:spPr>
          <a:xfrm rot="20155624">
            <a:off x="2830973" y="105794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 rot="2761328">
            <a:off x="6560462" y="688461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8" name="Облако 47"/>
          <p:cNvSpPr>
            <a:spLocks noChangeAspect="1"/>
          </p:cNvSpPr>
          <p:nvPr/>
        </p:nvSpPr>
        <p:spPr>
          <a:xfrm>
            <a:off x="71272" y="118280"/>
            <a:ext cx="2916552" cy="114718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блако 48"/>
          <p:cNvSpPr>
            <a:spLocks noChangeAspect="1"/>
          </p:cNvSpPr>
          <p:nvPr/>
        </p:nvSpPr>
        <p:spPr>
          <a:xfrm>
            <a:off x="147245" y="2665881"/>
            <a:ext cx="1442520" cy="56739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блако 49"/>
          <p:cNvSpPr>
            <a:spLocks noChangeAspect="1"/>
          </p:cNvSpPr>
          <p:nvPr/>
        </p:nvSpPr>
        <p:spPr>
          <a:xfrm>
            <a:off x="6534818" y="484461"/>
            <a:ext cx="2154983" cy="847634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198884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МУЛЬТИМЕДИЙНАЯ ПРЕЗЕНТАЦИЯ К ЗАНЯТИЮ </a:t>
            </a:r>
          </a:p>
        </p:txBody>
      </p:sp>
    </p:spTree>
    <p:extLst>
      <p:ext uri="{BB962C8B-B14F-4D97-AF65-F5344CB8AC3E}">
        <p14:creationId xmlns:p14="http://schemas.microsoft.com/office/powerpoint/2010/main" val="107540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-735" y="-26472"/>
            <a:ext cx="9109866" cy="446358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блако 33"/>
          <p:cNvSpPr>
            <a:spLocks noChangeAspect="1"/>
          </p:cNvSpPr>
          <p:nvPr/>
        </p:nvSpPr>
        <p:spPr>
          <a:xfrm>
            <a:off x="71272" y="118280"/>
            <a:ext cx="2916552" cy="114718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/>
          <p:cNvGrpSpPr/>
          <p:nvPr/>
        </p:nvGrpSpPr>
        <p:grpSpPr>
          <a:xfrm>
            <a:off x="1016" y="5064831"/>
            <a:ext cx="9107488" cy="251520"/>
            <a:chOff x="1016" y="5064831"/>
            <a:chExt cx="9107488" cy="251520"/>
          </a:xfrm>
        </p:grpSpPr>
        <p:cxnSp>
          <p:nvCxnSpPr>
            <p:cNvPr id="13" name="Прямая со стрелкой 12"/>
            <p:cNvCxnSpPr/>
            <p:nvPr/>
          </p:nvCxnSpPr>
          <p:spPr>
            <a:xfrm>
              <a:off x="1016" y="5190591"/>
              <a:ext cx="9107488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Прямоугольник 13"/>
            <p:cNvSpPr/>
            <p:nvPr/>
          </p:nvSpPr>
          <p:spPr>
            <a:xfrm rot="16200000">
              <a:off x="4415501" y="654591"/>
              <a:ext cx="251520" cy="9072000"/>
            </a:xfrm>
            <a:prstGeom prst="rect">
              <a:avLst/>
            </a:prstGeom>
            <a:solidFill>
              <a:srgbClr val="009900"/>
            </a:solidFill>
            <a:ln>
              <a:solidFill>
                <a:srgbClr val="0099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 rot="16200000">
              <a:off x="3319049" y="4035108"/>
              <a:ext cx="251520" cy="231096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 rot="16200000">
              <a:off x="1021533" y="4048558"/>
              <a:ext cx="251520" cy="228406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 rot="16200000">
              <a:off x="5624389" y="4056591"/>
              <a:ext cx="251520" cy="226800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418549" y="5407476"/>
            <a:ext cx="865871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ДОПОЛНИТЕЛЬНАЯ </a:t>
            </a:r>
            <a:r>
              <a:rPr lang="ru-RU" sz="2000" b="1" dirty="0" smtClean="0">
                <a:solidFill>
                  <a:schemeClr val="tx2"/>
                </a:solidFill>
              </a:rPr>
              <a:t>ОБЩЕОБРАЗОВАТЕЛЬНАЯ ОБЩЕРАЗВИВАЮЩАЯ ПРОГРАММА «</a:t>
            </a:r>
            <a:r>
              <a:rPr lang="ru-RU" sz="2000" b="1" dirty="0">
                <a:solidFill>
                  <a:schemeClr val="tx2"/>
                </a:solidFill>
              </a:rPr>
              <a:t>ХУДОЖЕСТВЕННЫЕ ТЕХНИКИ И МАТЕРИАЛЫ</a:t>
            </a:r>
            <a:r>
              <a:rPr lang="ru-RU" sz="2000" b="1" dirty="0" smtClean="0">
                <a:solidFill>
                  <a:schemeClr val="tx2"/>
                </a:solidFill>
              </a:rPr>
              <a:t>»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</a:p>
          <a:p>
            <a:pPr algn="r"/>
            <a:r>
              <a:rPr lang="ru-RU" b="1" dirty="0" smtClean="0"/>
              <a:t>1 ГОД ОБУЧЕНИЯ</a:t>
            </a:r>
          </a:p>
          <a:p>
            <a:pPr algn="r"/>
            <a:r>
              <a:rPr lang="ru-RU" b="1" dirty="0" smtClean="0"/>
              <a:t>ВОЗРАСТ ОБУЧАЮЩИХСЯ 7-8 ЛЕТ</a:t>
            </a:r>
            <a:endParaRPr lang="ru-RU" dirty="0"/>
          </a:p>
        </p:txBody>
      </p:sp>
      <p:pic>
        <p:nvPicPr>
          <p:cNvPr id="20" name="Picture 2" descr="D:\TANA\школа\LogoDADA00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22" y="5949360"/>
            <a:ext cx="196073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6024" y="404664"/>
            <a:ext cx="3347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РАЗДЕЛ «ФОРМА</a:t>
            </a:r>
            <a:r>
              <a:rPr lang="ru-RU" sz="2400" b="1" dirty="0">
                <a:solidFill>
                  <a:schemeClr val="tx2"/>
                </a:solidFill>
              </a:rPr>
              <a:t>» </a:t>
            </a:r>
            <a:endParaRPr lang="ru-RU" sz="2400" b="1" dirty="0" smtClean="0">
              <a:solidFill>
                <a:schemeClr val="tx2"/>
              </a:solidFill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>
            <a:off x="496" y="4869160"/>
            <a:ext cx="9106904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496" y="4653136"/>
            <a:ext cx="9108008" cy="0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-736" y="4365104"/>
            <a:ext cx="9108136" cy="0"/>
          </a:xfrm>
          <a:prstGeom prst="line">
            <a:avLst/>
          </a:prstGeom>
          <a:ln w="1270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18550" y="1340768"/>
            <a:ext cx="86888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ЦЕЛЬ: </a:t>
            </a:r>
            <a:r>
              <a:rPr lang="ru-RU" dirty="0" smtClean="0">
                <a:solidFill>
                  <a:schemeClr val="bg1"/>
                </a:solidFill>
              </a:rPr>
              <a:t>СОЗДАНИЕ ФАНТАЗИЙНОГО ОБРАЗА НА ОСНОВЕ ЗАДАННОЙ  ФОРМЫ</a:t>
            </a:r>
          </a:p>
          <a:p>
            <a:endParaRPr lang="ru-RU" b="1" dirty="0" smtClean="0">
              <a:solidFill>
                <a:srgbClr val="FFC000"/>
              </a:solidFill>
            </a:endParaRPr>
          </a:p>
          <a:p>
            <a:r>
              <a:rPr lang="ru-RU" b="1" dirty="0" smtClean="0">
                <a:solidFill>
                  <a:srgbClr val="FFC000"/>
                </a:solidFill>
              </a:rPr>
              <a:t>ОЖИДАЕМЫЕ РЕЗУЛЬТАТЫ:</a:t>
            </a:r>
            <a:endParaRPr lang="ru-RU" dirty="0" smtClean="0">
              <a:solidFill>
                <a:srgbClr val="FFC000"/>
              </a:solidFill>
            </a:endParaRPr>
          </a:p>
          <a:p>
            <a:r>
              <a:rPr lang="ru-RU" dirty="0">
                <a:solidFill>
                  <a:srgbClr val="FFC000"/>
                </a:solidFill>
              </a:rPr>
              <a:t>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УМЕТЬ СОЗДАВАТЬ ФАНТАЗИЙНЫЙ ОБРАЗ НА ОСНОВЕ ЗАДАННЫХ  ФОРМ </a:t>
            </a:r>
          </a:p>
          <a:p>
            <a:r>
              <a:rPr lang="ru-RU" dirty="0">
                <a:solidFill>
                  <a:srgbClr val="FFC000"/>
                </a:solidFill>
              </a:rPr>
              <a:t>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УМЕТЬ ПОЛЬЗОВАТЬСЯ ФЛОМАСТЕРАМИ</a:t>
            </a:r>
          </a:p>
          <a:p>
            <a:endParaRPr lang="ru-RU" b="1" dirty="0" smtClean="0">
              <a:solidFill>
                <a:srgbClr val="FFC000"/>
              </a:solidFill>
            </a:endParaRPr>
          </a:p>
          <a:p>
            <a:r>
              <a:rPr lang="ru-RU" b="1" dirty="0" smtClean="0">
                <a:solidFill>
                  <a:srgbClr val="FFC000"/>
                </a:solidFill>
              </a:rPr>
              <a:t>ОСНОВНЫЕ ПОНЯТИЯ, ТЕРМИНЫ: </a:t>
            </a:r>
            <a:endParaRPr lang="ru-RU" dirty="0" smtClean="0">
              <a:solidFill>
                <a:srgbClr val="FFC000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ПЛОСКОСТЬ, ПЕРЕСЕЧЕНИЕ,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ФОРМА, ОБРАЗ, КОНТУР, СИЛУЭТ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блако 34"/>
          <p:cNvSpPr>
            <a:spLocks noChangeAspect="1"/>
          </p:cNvSpPr>
          <p:nvPr/>
        </p:nvSpPr>
        <p:spPr>
          <a:xfrm>
            <a:off x="3577636" y="3050418"/>
            <a:ext cx="4990019" cy="1962758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4022578" y="3329697"/>
            <a:ext cx="41001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ТЕМА</a:t>
            </a:r>
            <a:r>
              <a:rPr lang="ru-RU" sz="2000" b="1" dirty="0">
                <a:solidFill>
                  <a:schemeClr val="tx2"/>
                </a:solidFill>
              </a:rPr>
              <a:t>: </a:t>
            </a:r>
            <a:endParaRPr lang="ru-RU" sz="20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«</a:t>
            </a:r>
            <a:r>
              <a:rPr lang="ru-RU" sz="2000" b="1" dirty="0">
                <a:solidFill>
                  <a:schemeClr val="tx2"/>
                </a:solidFill>
              </a:rPr>
              <a:t>ПЕРЕСЕЧЕНИЕ ПЛОСКОСТЕЙ </a:t>
            </a:r>
            <a:endParaRPr lang="ru-RU" sz="20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НА </a:t>
            </a:r>
            <a:r>
              <a:rPr lang="ru-RU" sz="2000" b="1" dirty="0">
                <a:solidFill>
                  <a:schemeClr val="tx2"/>
                </a:solidFill>
              </a:rPr>
              <a:t>ОСНОВЕ ЗАПУТАННОЙ </a:t>
            </a:r>
            <a:endParaRPr lang="ru-RU" sz="20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ЛИНИИ»</a:t>
            </a:r>
          </a:p>
        </p:txBody>
      </p:sp>
    </p:spTree>
    <p:extLst>
      <p:ext uri="{BB962C8B-B14F-4D97-AF65-F5344CB8AC3E}">
        <p14:creationId xmlns:p14="http://schemas.microsoft.com/office/powerpoint/2010/main" val="116761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-735" y="-26472"/>
            <a:ext cx="9109866" cy="446358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1979712" y="1052736"/>
            <a:ext cx="5211470" cy="5211470"/>
          </a:xfrm>
          <a:prstGeom prst="ellipse">
            <a:avLst/>
          </a:prstGeom>
          <a:solidFill>
            <a:srgbClr val="FF0000"/>
          </a:solidFill>
          <a:ln w="1016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0" y="4365104"/>
            <a:ext cx="9077261" cy="25204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 descr="D:\TANA\школа\LogoDADA00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22" y="5949360"/>
            <a:ext cx="196073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084480" y="5589240"/>
            <a:ext cx="29520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●</a:t>
            </a:r>
            <a:r>
              <a:rPr lang="ru-RU" dirty="0" smtClean="0"/>
              <a:t> БУМАГА </a:t>
            </a:r>
            <a:r>
              <a:rPr lang="ru-RU" dirty="0"/>
              <a:t>ФОРМАТА </a:t>
            </a:r>
            <a:r>
              <a:rPr lang="ru-RU" dirty="0" smtClean="0"/>
              <a:t>А3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●</a:t>
            </a:r>
            <a:r>
              <a:rPr lang="ru-RU" dirty="0" smtClean="0"/>
              <a:t> ПРОСТОЙ КАРАНДАШ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●</a:t>
            </a:r>
            <a:r>
              <a:rPr lang="ru-RU" dirty="0" smtClean="0"/>
              <a:t> ЛАСТИК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●</a:t>
            </a:r>
            <a:r>
              <a:rPr lang="ru-RU" dirty="0" smtClean="0"/>
              <a:t> ФЛОМАСТЕРЫ 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 rot="19180288">
            <a:off x="2087472" y="645656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 rot="18335465">
            <a:off x="1576629" y="1213787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 rot="17350902">
            <a:off x="1252507" y="1934518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 rot="20753453">
            <a:off x="3530685" y="-86106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286100" y="-171400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6" name="TextBox 45"/>
          <p:cNvSpPr txBox="1"/>
          <p:nvPr/>
        </p:nvSpPr>
        <p:spPr>
          <a:xfrm rot="1005717">
            <a:off x="5063938" y="-100462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 rot="2135862">
            <a:off x="5793160" y="185003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 rot="4068208">
            <a:off x="7015228" y="1338792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9" name="TextBox 48"/>
          <p:cNvSpPr txBox="1"/>
          <p:nvPr/>
        </p:nvSpPr>
        <p:spPr>
          <a:xfrm rot="4546511">
            <a:off x="7308398" y="2035310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 rot="20155624">
            <a:off x="2830973" y="105794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 rot="2761328">
            <a:off x="6560462" y="688461"/>
            <a:ext cx="6083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C000"/>
                </a:solidFill>
                <a:latin typeface="+mj-lt"/>
              </a:rPr>
              <a:t>! </a:t>
            </a:r>
            <a:endParaRPr lang="ru-RU" sz="8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-735" y="3212976"/>
            <a:ext cx="9109866" cy="217582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Picture 2" descr="D:\TANA\школа\6 ВЫСТУПЛЕНИЯ СТАТЬИ СТРАНИЦЫ\2018 семинар про одаренных детей\Евстифеева Софья 1С Преп. Бельцова Т.В. 2017-2018 у.г (1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45" y="3292886"/>
            <a:ext cx="2808000" cy="2016000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D:\TANA\школа\6 ВЫСТУПЛЕНИЯ СТАТЬИ СТРАНИЦЫ\2018 семинар про одаренных детей\Максимова Светлана 1С Преп. Бельцова Т.В. 2017-2018 у.г (1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980" y="3292886"/>
            <a:ext cx="2808000" cy="2016000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7" descr="D:\TANA\школа\6 ВЫСТУПЛЕНИЯ СТАТЬИ СТРАНИЦЫ\2018 семинар про одаренных детей\Шагалиева Самина 1С Преп. Бельцова Т.В. 2017-2018 у.г (3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29" y="3292887"/>
            <a:ext cx="2808000" cy="2016000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2576448" y="1268760"/>
            <a:ext cx="41001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СОЗДАТЬ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ФАНТАЗИЙНЫЙ ОБРАЗ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ИЗ НЕПРЕРЫВНОЙ ЗАПУТАННОЙ ЛИНИИ, </a:t>
            </a:r>
            <a:r>
              <a:rPr lang="ru-RU" sz="2000" b="1" dirty="0" smtClean="0">
                <a:solidFill>
                  <a:schemeClr val="bg1"/>
                </a:solidFill>
              </a:rPr>
              <a:t>ОБРАЗУЮЩЕЙ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МНОЖЕСТВО ЗАМКНУТЫХ РАЗЛИЧНЫХ ФОРМ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87001" y="5651956"/>
            <a:ext cx="1597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>
                <a:solidFill>
                  <a:schemeClr val="tx2"/>
                </a:solidFill>
              </a:rPr>
              <a:t>МАТЕРИАЛЫ: 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Облако 53"/>
          <p:cNvSpPr>
            <a:spLocks noChangeAspect="1"/>
          </p:cNvSpPr>
          <p:nvPr/>
        </p:nvSpPr>
        <p:spPr>
          <a:xfrm>
            <a:off x="107785" y="118280"/>
            <a:ext cx="2916552" cy="114718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8520" y="260648"/>
            <a:ext cx="3023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ПРАКТИЧЕСКАЯ РАБОТА:</a:t>
            </a:r>
          </a:p>
        </p:txBody>
      </p:sp>
    </p:spTree>
    <p:extLst>
      <p:ext uri="{BB962C8B-B14F-4D97-AF65-F5344CB8AC3E}">
        <p14:creationId xmlns:p14="http://schemas.microsoft.com/office/powerpoint/2010/main" val="91204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TANA\школа\6 ВЫСТУПЛЕНИЯ СТАТЬИ СТРАНИЦЫ\2018 семинар про одаренных детей\20181109_1209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10" y="4005064"/>
            <a:ext cx="3960000" cy="2586324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TANA\школа\6 ВЫСТУПЛЕНИЯ СТАТЬИ СТРАНИЦЫ\2018 семинар про одаренных детей\20181109_120957 копи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84" y="1124744"/>
            <a:ext cx="3960000" cy="2586324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735" y="-26472"/>
            <a:ext cx="9109866" cy="936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31031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ХОД ЗАНЯТИЯ:</a:t>
            </a:r>
            <a:endParaRPr lang="ru-RU" sz="2400" dirty="0">
              <a:solidFill>
                <a:schemeClr val="bg1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D:\TANA\школа\6 ВЫСТУПЛЕНИЯ СТАТЬИ СТРАНИЦЫ\2018 семинар про одаренных детей\YFpiO6f8Hi4 - коп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2" y="44624"/>
            <a:ext cx="530036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70500" y="1001628"/>
            <a:ext cx="4417742" cy="4378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● </a:t>
            </a:r>
            <a:r>
              <a:rPr lang="ru-RU" dirty="0" smtClean="0"/>
              <a:t>НА </a:t>
            </a:r>
            <a:r>
              <a:rPr lang="ru-RU" dirty="0"/>
              <a:t>ФОРМАТЕ А3 НАРИСОВАТЬ ЦВЕТНЫМ ТЕМНЫМ ФЛОМАСТЕРОМ </a:t>
            </a:r>
            <a:r>
              <a:rPr lang="ru-RU" dirty="0" smtClean="0"/>
              <a:t> ЗАПУТАННУЮ ЛИНИЮ</a:t>
            </a:r>
          </a:p>
          <a:p>
            <a:r>
              <a:rPr lang="ru-RU" dirty="0">
                <a:solidFill>
                  <a:srgbClr val="FF0000"/>
                </a:solidFill>
              </a:rPr>
              <a:t>● </a:t>
            </a:r>
            <a:r>
              <a:rPr lang="ru-RU" dirty="0" smtClean="0"/>
              <a:t>ВЫБРАТЬ ДВА </a:t>
            </a:r>
            <a:r>
              <a:rPr lang="ru-RU" dirty="0"/>
              <a:t>ИЛИ </a:t>
            </a:r>
            <a:r>
              <a:rPr lang="ru-RU" dirty="0" smtClean="0"/>
              <a:t>ТРИ ЦВЕТНЫХ </a:t>
            </a:r>
            <a:r>
              <a:rPr lang="ru-RU" dirty="0"/>
              <a:t>ФЛОМАСТЕРА ТЕМНОГО, </a:t>
            </a:r>
            <a:r>
              <a:rPr lang="ru-RU" dirty="0" smtClean="0"/>
              <a:t>СРЕДНЕГО И СВЕТЛОГО ЦВЕТОВ</a:t>
            </a:r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● </a:t>
            </a:r>
            <a:r>
              <a:rPr lang="ru-RU" dirty="0" smtClean="0"/>
              <a:t>РАСКРАСИТЬ ФЛОМАСТЕРАМИ ПЛОСКОСТИ ФОРМЫ, </a:t>
            </a:r>
            <a:r>
              <a:rPr lang="ru-RU" dirty="0"/>
              <a:t>ПОЛУЧИВШИЕСЯ НА ОСНОВЕ ПЕРЕСЕЧЕНИЯ </a:t>
            </a:r>
            <a:r>
              <a:rPr lang="ru-RU" dirty="0" smtClean="0"/>
              <a:t>ЛИНИИ, ЧЕРЕДУЯ ЦВЕТА: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ОБВЕСТИ ВНУТРЕННИЙ КОНТУР ФОРМЫ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РАСКРАШИВАТЬ В ОДНОМ НАПРАВЛЕНИИ НЕБОЛЬШИМИ ШТРИХАМИ</a:t>
            </a:r>
          </a:p>
          <a:p>
            <a:endParaRPr lang="ru-RU" dirty="0" smtClean="0"/>
          </a:p>
          <a:p>
            <a:endParaRPr lang="ru-RU" sz="1050" dirty="0"/>
          </a:p>
          <a:p>
            <a:r>
              <a:rPr lang="ru-RU" sz="1600" dirty="0" smtClean="0"/>
              <a:t>ПРИМЕРЫ ВОЗМОЖНЫХ ЦВЕТОВЫХ СОЧЕТАНИЙ</a:t>
            </a:r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723360" y="5368123"/>
            <a:ext cx="360040" cy="3600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069716" y="5368123"/>
            <a:ext cx="360040" cy="3600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327062" y="5373005"/>
            <a:ext cx="360040" cy="36004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606982" y="5368123"/>
            <a:ext cx="36004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967022" y="5368123"/>
            <a:ext cx="360040" cy="3600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7311913" y="5802099"/>
            <a:ext cx="360040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606982" y="5802099"/>
            <a:ext cx="360040" cy="360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951873" y="5797195"/>
            <a:ext cx="360040" cy="3600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8504296" y="5376403"/>
            <a:ext cx="360040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7798329" y="5376403"/>
            <a:ext cx="360040" cy="36004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8158369" y="5376403"/>
            <a:ext cx="360040" cy="3600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504821" y="5810379"/>
            <a:ext cx="360040" cy="36004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7798676" y="5810379"/>
            <a:ext cx="360040" cy="3600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8144256" y="5810379"/>
            <a:ext cx="360040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5525031" y="5360526"/>
            <a:ext cx="360040" cy="3600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871387" y="5360526"/>
            <a:ext cx="360040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4723360" y="5797195"/>
            <a:ext cx="360040" cy="36004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5069716" y="5797195"/>
            <a:ext cx="360040" cy="3600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5525031" y="5789598"/>
            <a:ext cx="360040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871387" y="5789598"/>
            <a:ext cx="36004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4723360" y="6235145"/>
            <a:ext cx="36004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5069716" y="6235145"/>
            <a:ext cx="360040" cy="360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5525031" y="6227548"/>
            <a:ext cx="360040" cy="36004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871387" y="6227548"/>
            <a:ext cx="360040" cy="360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7311913" y="6235145"/>
            <a:ext cx="360040" cy="3600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6624801" y="6235145"/>
            <a:ext cx="360040" cy="3600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6967022" y="6235145"/>
            <a:ext cx="360040" cy="3600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8532440" y="6235828"/>
            <a:ext cx="360040" cy="3600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7812360" y="6236570"/>
            <a:ext cx="360040" cy="360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8172400" y="6237312"/>
            <a:ext cx="360040" cy="3600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26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735" y="-26472"/>
            <a:ext cx="9109866" cy="936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D:\TANA\школа\6 ВЫСТУПЛЕНИЯ СТАТЬИ СТРАНИЦЫ\2018 семинар про одаренных детей\YFpiO6f8Hi4 - коп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2" y="44624"/>
            <a:ext cx="530036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1646" y="6300028"/>
            <a:ext cx="7852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МНОГООБРАЗИЕ  РЫБ РАЗНЫХ ВИДОВ</a:t>
            </a:r>
            <a:endParaRPr lang="ru-RU" b="1" dirty="0"/>
          </a:p>
        </p:txBody>
      </p:sp>
      <p:pic>
        <p:nvPicPr>
          <p:cNvPr id="3075" name="Picture 3" descr="D:\TANA\школа\6 ВЫСТУПЛЕНИЯ СТАТЬИ СТРАНИЦЫ\2018 семинар про одаренных детей\fishguide.jpg-nggid0278-ngg0dyn-0x0x100-00f0w010c010r110f110r010t01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21"/>
          <a:stretch/>
        </p:blipFill>
        <p:spPr bwMode="auto">
          <a:xfrm>
            <a:off x="467543" y="1061864"/>
            <a:ext cx="8136905" cy="518474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11560" y="231031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ХОД ЗАНЯТИЯ: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24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735" y="-26472"/>
            <a:ext cx="9109866" cy="936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D:\TANA\школа\6 ВЫСТУПЛЕНИЯ СТАТЬИ СТРАНИЦЫ\2018 семинар про одаренных детей\YFpiO6f8Hi4 - коп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2" y="44624"/>
            <a:ext cx="530036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62680" y="975606"/>
            <a:ext cx="448132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● </a:t>
            </a:r>
            <a:r>
              <a:rPr lang="ru-RU" dirty="0" smtClean="0"/>
              <a:t>ДОРИСОВАТЬ </a:t>
            </a:r>
            <a:r>
              <a:rPr lang="ru-RU" dirty="0"/>
              <a:t>ПРОСТЫМ </a:t>
            </a:r>
            <a:r>
              <a:rPr lang="ru-RU" dirty="0" smtClean="0"/>
              <a:t>КАРАНДАШОМ </a:t>
            </a:r>
            <a:r>
              <a:rPr lang="ru-RU" dirty="0"/>
              <a:t>НЕДОСТАЮЩИЕ ЭЛЕМЕНТЫ </a:t>
            </a:r>
            <a:r>
              <a:rPr lang="ru-RU" dirty="0" smtClean="0"/>
              <a:t>ОБРАЗА:</a:t>
            </a:r>
          </a:p>
          <a:p>
            <a:r>
              <a:rPr lang="ru-RU" dirty="0" smtClean="0"/>
              <a:t>ГОЛОВУ, ПЛАВНИКИ, ХВОСТ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● </a:t>
            </a:r>
            <a:r>
              <a:rPr lang="ru-RU" dirty="0" smtClean="0"/>
              <a:t>ОБВЕСТИ КОНТУР  ФАНТАЗИЙНОГО ОБРАЗА РЫБЫ ЧЕРНЫМ ФЛОМАСТЕРОМ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● </a:t>
            </a:r>
            <a:r>
              <a:rPr lang="ru-RU" dirty="0" smtClean="0"/>
              <a:t>ВЫБРАТЬ НЕСКОЛЬКО ЦВЕТОВ ФЛОМАСТЕРОВ, ПОДХОДЯЩИХ К УЖЕ ВЫБРАННЫМ ЦВЕТОВЫМ СОЧЕТАНИЯМ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● </a:t>
            </a:r>
            <a:r>
              <a:rPr lang="ru-RU" dirty="0" smtClean="0"/>
              <a:t>АККУРАТНО РАСКРАСИТЬ </a:t>
            </a:r>
          </a:p>
          <a:p>
            <a:endParaRPr lang="ru-RU" sz="1100" dirty="0" smtClean="0"/>
          </a:p>
          <a:p>
            <a:r>
              <a:rPr lang="ru-RU" sz="1600" dirty="0" smtClean="0"/>
              <a:t>ПРИМЕРЫ РАЗНЫХ ЭЛЕМЕНТОВ РЫБЫ</a:t>
            </a:r>
            <a:endParaRPr lang="ru-RU" sz="1600" dirty="0"/>
          </a:p>
        </p:txBody>
      </p:sp>
      <p:pic>
        <p:nvPicPr>
          <p:cNvPr id="3" name="Picture 2" descr="D:\TANA\школа\6 ВЫСТУПЛЕНИЯ СТАТЬИ СТРАНИЦЫ\2018 семинар про одаренных детей\20181109_1212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207" y="3961039"/>
            <a:ext cx="1872000" cy="2671774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TANA\школа\6 ВЫСТУПЛЕНИЯ СТАТЬИ СТРАНИЦЫ\2018 семинар про одаренных детей\20181109_1213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680" y="3964133"/>
            <a:ext cx="1872000" cy="2678634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TANA\школа\6 ВЫСТУПЛЕНИЯ СТАТЬИ СТРАНИЦЫ\2018 семинар про одаренных детей\20181109_12131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36" y="3964133"/>
            <a:ext cx="1872000" cy="2677828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TANA\школа\6 ВЫСТУПЛЕНИЯ СТАТЬИ СТРАНИЦЫ\2018 семинар про одаренных детей\20181109_12124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456" y="3948403"/>
            <a:ext cx="1872000" cy="268441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TANA\школа\6 ВЫСТУПЛЕНИЯ СТАТЬИ СТРАНИЦЫ\2018 семинар про одаренных детей\20181109_121319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59"/>
          <a:stretch/>
        </p:blipFill>
        <p:spPr bwMode="auto">
          <a:xfrm>
            <a:off x="452736" y="1106049"/>
            <a:ext cx="3960000" cy="2606524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611560" y="231031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ХОД ЗАНЯТИЯ: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43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735" y="-26472"/>
            <a:ext cx="9109866" cy="936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D:\TANA\школа\6 ВЫСТУПЛЕНИЯ СТАТЬИ СТРАНИЦЫ\2018 семинар про одаренных детей\YFpiO6f8Hi4 - коп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2" y="44624"/>
            <a:ext cx="530036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084168" y="1124744"/>
            <a:ext cx="302323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● </a:t>
            </a:r>
            <a:r>
              <a:rPr lang="ru-RU" dirty="0" smtClean="0"/>
              <a:t>ПРИДУМАТЬ ОКРУЖАЮЩЕЕ ПРОСТРАНСТВО</a:t>
            </a:r>
          </a:p>
          <a:p>
            <a:r>
              <a:rPr lang="ru-RU" dirty="0">
                <a:solidFill>
                  <a:srgbClr val="FFC000"/>
                </a:solidFill>
              </a:rPr>
              <a:t>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/>
              <a:t>КОРАЛЛЫ</a:t>
            </a:r>
          </a:p>
          <a:p>
            <a:r>
              <a:rPr lang="ru-RU" dirty="0">
                <a:solidFill>
                  <a:srgbClr val="FFC000"/>
                </a:solidFill>
              </a:rPr>
              <a:t>● </a:t>
            </a:r>
            <a:r>
              <a:rPr lang="ru-RU" dirty="0" smtClean="0"/>
              <a:t>ВОДОРОСЛИ</a:t>
            </a:r>
          </a:p>
          <a:p>
            <a:r>
              <a:rPr lang="ru-RU" dirty="0">
                <a:solidFill>
                  <a:srgbClr val="FFC000"/>
                </a:solidFill>
              </a:rPr>
              <a:t>● </a:t>
            </a:r>
            <a:r>
              <a:rPr lang="ru-RU" dirty="0" smtClean="0"/>
              <a:t>МОРСКОЕ ДНО</a:t>
            </a:r>
          </a:p>
          <a:p>
            <a:r>
              <a:rPr lang="ru-RU" dirty="0">
                <a:solidFill>
                  <a:srgbClr val="FFC000"/>
                </a:solidFill>
              </a:rPr>
              <a:t>● </a:t>
            </a:r>
            <a:r>
              <a:rPr lang="ru-RU" dirty="0" smtClean="0"/>
              <a:t>ПОДВОДНЫЕ СКАЛЫ</a:t>
            </a:r>
          </a:p>
          <a:p>
            <a:r>
              <a:rPr lang="ru-RU" dirty="0">
                <a:solidFill>
                  <a:srgbClr val="FFC000"/>
                </a:solidFill>
              </a:rPr>
              <a:t>● </a:t>
            </a:r>
            <a:r>
              <a:rPr lang="ru-RU" dirty="0" smtClean="0"/>
              <a:t>КАМНИ</a:t>
            </a:r>
          </a:p>
          <a:p>
            <a:r>
              <a:rPr lang="ru-RU" dirty="0">
                <a:solidFill>
                  <a:srgbClr val="FFC000"/>
                </a:solidFill>
              </a:rPr>
              <a:t>● </a:t>
            </a:r>
            <a:r>
              <a:rPr lang="ru-RU" dirty="0" smtClean="0"/>
              <a:t>РАКУШКИ</a:t>
            </a:r>
          </a:p>
          <a:p>
            <a:r>
              <a:rPr lang="ru-RU" dirty="0">
                <a:solidFill>
                  <a:srgbClr val="FF0000"/>
                </a:solidFill>
              </a:rPr>
              <a:t>● </a:t>
            </a:r>
            <a:r>
              <a:rPr lang="ru-RU" dirty="0" smtClean="0"/>
              <a:t>НАРИСОВАТЬ ПРОСТЫМ КАРАНДАШОМ</a:t>
            </a:r>
          </a:p>
          <a:p>
            <a:r>
              <a:rPr lang="ru-RU" dirty="0">
                <a:solidFill>
                  <a:srgbClr val="FF0000"/>
                </a:solidFill>
              </a:rPr>
              <a:t>● </a:t>
            </a:r>
            <a:r>
              <a:rPr lang="ru-RU" dirty="0" smtClean="0"/>
              <a:t>ОБВЕСТИ КОНТУР НАРИСОВАННОГО ЧЕРНЫМ ФЛОМАСТЕРОМ</a:t>
            </a:r>
          </a:p>
          <a:p>
            <a:r>
              <a:rPr lang="ru-RU" dirty="0">
                <a:solidFill>
                  <a:srgbClr val="FF0000"/>
                </a:solidFill>
              </a:rPr>
              <a:t>● </a:t>
            </a:r>
            <a:r>
              <a:rPr lang="ru-RU" dirty="0" smtClean="0"/>
              <a:t>ВЫБРАТЬ ЦВЕТОВОЕ РЕШЕНИЕ ФОНА</a:t>
            </a:r>
          </a:p>
          <a:p>
            <a:r>
              <a:rPr lang="ru-RU" dirty="0">
                <a:solidFill>
                  <a:srgbClr val="FF0000"/>
                </a:solidFill>
              </a:rPr>
              <a:t>● </a:t>
            </a:r>
            <a:r>
              <a:rPr lang="ru-RU" dirty="0" smtClean="0"/>
              <a:t>РАСКРАСИТЬ ОКРУЖЕНИЕ ФЛОМАСТЕРАМИ</a:t>
            </a:r>
            <a:endParaRPr lang="ru-RU" dirty="0"/>
          </a:p>
        </p:txBody>
      </p:sp>
      <p:pic>
        <p:nvPicPr>
          <p:cNvPr id="2054" name="Picture 6" descr="D:\TANA\школа\6 ВЫСТУПЛЕНИЯ СТАТЬИ СТРАНИЦЫ\2018 семинар про одаренных детей\эскиз-комп-екта-кора-ов-88805685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44" y="1124744"/>
            <a:ext cx="5400000" cy="5450784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11560" y="231031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ХОД ЗАНЯТИЯ: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5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35" y="-26472"/>
            <a:ext cx="9109866" cy="446358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496" y="4653136"/>
            <a:ext cx="9108008" cy="0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flipH="1">
            <a:off x="-736" y="4365104"/>
            <a:ext cx="9108136" cy="0"/>
          </a:xfrm>
          <a:prstGeom prst="line">
            <a:avLst/>
          </a:prstGeom>
          <a:ln w="1270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/>
          <p:nvPr/>
        </p:nvCxnSpPr>
        <p:spPr>
          <a:xfrm flipH="1">
            <a:off x="496" y="4869160"/>
            <a:ext cx="9106904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Группа 17"/>
          <p:cNvGrpSpPr/>
          <p:nvPr/>
        </p:nvGrpSpPr>
        <p:grpSpPr>
          <a:xfrm>
            <a:off x="1016" y="5064831"/>
            <a:ext cx="9107488" cy="251520"/>
            <a:chOff x="1016" y="5064831"/>
            <a:chExt cx="9107488" cy="251520"/>
          </a:xfrm>
        </p:grpSpPr>
        <p:cxnSp>
          <p:nvCxnSpPr>
            <p:cNvPr id="6" name="Прямая со стрелкой 5"/>
            <p:cNvCxnSpPr/>
            <p:nvPr/>
          </p:nvCxnSpPr>
          <p:spPr>
            <a:xfrm>
              <a:off x="1016" y="5190591"/>
              <a:ext cx="9107488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Прямоугольник 7"/>
            <p:cNvSpPr/>
            <p:nvPr/>
          </p:nvSpPr>
          <p:spPr>
            <a:xfrm rot="16200000">
              <a:off x="4415501" y="654591"/>
              <a:ext cx="251520" cy="9072000"/>
            </a:xfrm>
            <a:prstGeom prst="rect">
              <a:avLst/>
            </a:prstGeom>
            <a:solidFill>
              <a:srgbClr val="009900"/>
            </a:solidFill>
            <a:ln>
              <a:solidFill>
                <a:srgbClr val="0099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 rot="16200000">
              <a:off x="3319049" y="4035108"/>
              <a:ext cx="251520" cy="231096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 rot="16200000">
              <a:off x="1021533" y="4048558"/>
              <a:ext cx="251520" cy="228406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 rot="16200000">
              <a:off x="5624389" y="4056591"/>
              <a:ext cx="251520" cy="226800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2" name="Прямая со стрелкой 11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467544" y="1273984"/>
            <a:ext cx="8639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В </a:t>
            </a:r>
            <a:r>
              <a:rPr lang="ru-RU" sz="2000" dirty="0">
                <a:solidFill>
                  <a:schemeClr val="bg1"/>
                </a:solidFill>
              </a:rPr>
              <a:t>ЗАВИСИМОСТИ ОТ </a:t>
            </a:r>
            <a:r>
              <a:rPr lang="ru-RU" sz="2000" dirty="0" smtClean="0">
                <a:solidFill>
                  <a:schemeClr val="bg1"/>
                </a:solidFill>
              </a:rPr>
              <a:t>ИНДИВИДУАЛЬНЫХ АСПЕКТОВ </a:t>
            </a:r>
            <a:r>
              <a:rPr lang="ru-RU" sz="2000" dirty="0">
                <a:solidFill>
                  <a:schemeClr val="bg1"/>
                </a:solidFill>
              </a:rPr>
              <a:t>ВОСПРИЯТИЯ </a:t>
            </a:r>
            <a:r>
              <a:rPr lang="ru-RU" sz="2000" dirty="0" smtClean="0">
                <a:solidFill>
                  <a:schemeClr val="bg1"/>
                </a:solidFill>
              </a:rPr>
              <a:t>ПРИ СОЗДАНИИ ФАНТАЗИЙНОГО ОБРАЗА ВЫБИРАЮТ: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●</a:t>
            </a:r>
            <a:r>
              <a:rPr lang="ru-RU" sz="2000" dirty="0" smtClean="0">
                <a:solidFill>
                  <a:schemeClr val="bg1"/>
                </a:solidFill>
              </a:rPr>
              <a:t> ЧТО РАСКРАСИТЬ</a:t>
            </a:r>
          </a:p>
          <a:p>
            <a:r>
              <a:rPr lang="ru-RU" sz="2000" dirty="0">
                <a:solidFill>
                  <a:srgbClr val="FFC000"/>
                </a:solidFill>
              </a:rPr>
              <a:t>●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КАКИЕ ДЕТАЛИ ЗАПОЛНИТЬ ГРАФИЧЕСКИМИ ФАКТУРАМИ</a:t>
            </a:r>
          </a:p>
          <a:p>
            <a:r>
              <a:rPr lang="ru-RU" sz="2000" dirty="0">
                <a:solidFill>
                  <a:srgbClr val="FFC000"/>
                </a:solidFill>
              </a:rPr>
              <a:t>●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ЭЛЕМЕНТЫ ГРАФИЧЕСКИХ ФАКТУР  </a:t>
            </a:r>
          </a:p>
          <a:p>
            <a:r>
              <a:rPr lang="ru-RU" sz="2000" dirty="0">
                <a:solidFill>
                  <a:srgbClr val="FFC000"/>
                </a:solidFill>
              </a:rPr>
              <a:t>● </a:t>
            </a:r>
            <a:r>
              <a:rPr lang="ru-RU" sz="2000" dirty="0" smtClean="0">
                <a:solidFill>
                  <a:schemeClr val="bg1"/>
                </a:solidFill>
              </a:rPr>
              <a:t>ОПРЕДЕЛЕННЫЕ ЦВЕТОВЫЕ СОЧЕТАНИЯ</a:t>
            </a:r>
            <a:endParaRPr lang="ru-RU" sz="2000" dirty="0"/>
          </a:p>
        </p:txBody>
      </p:sp>
      <p:sp>
        <p:nvSpPr>
          <p:cNvPr id="19" name="Облако 18"/>
          <p:cNvSpPr>
            <a:spLocks noChangeAspect="1"/>
          </p:cNvSpPr>
          <p:nvPr/>
        </p:nvSpPr>
        <p:spPr>
          <a:xfrm>
            <a:off x="71272" y="118280"/>
            <a:ext cx="2916552" cy="114718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23527" y="375047"/>
            <a:ext cx="2423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ОБУЧАЮЩИЕСЯ: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23" name="Облако 22"/>
          <p:cNvSpPr>
            <a:spLocks noChangeAspect="1"/>
          </p:cNvSpPr>
          <p:nvPr/>
        </p:nvSpPr>
        <p:spPr>
          <a:xfrm>
            <a:off x="3577636" y="3050418"/>
            <a:ext cx="4990019" cy="1962758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995936" y="3356992"/>
            <a:ext cx="430485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b="1" dirty="0"/>
              <a:t>ТЕМЫ ЗАДАНИЙ, ЭТАПЫ ВЫПОЛНЕНИЯ И КРИТЕРИИ КАЧЕСТВА ОДИНАКОВЫ ДЛЯ ВСЕХ </a:t>
            </a:r>
            <a:r>
              <a:rPr lang="ru-RU" b="1" dirty="0" smtClean="0"/>
              <a:t>ОБУЧАЮЩИХСЯ </a:t>
            </a:r>
            <a:endParaRPr lang="ru-RU" b="1" dirty="0"/>
          </a:p>
          <a:p>
            <a:pPr algn="ctr"/>
            <a:r>
              <a:rPr lang="ru-RU" dirty="0">
                <a:solidFill>
                  <a:srgbClr val="FF0000"/>
                </a:solidFill>
              </a:rPr>
              <a:t>●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b="1" dirty="0"/>
              <a:t>ТВОРЧЕСКИЕ РАБОТЫ </a:t>
            </a:r>
            <a:endParaRPr lang="ru-RU" b="1" dirty="0" smtClean="0"/>
          </a:p>
          <a:p>
            <a:pPr algn="ctr"/>
            <a:r>
              <a:rPr lang="ru-RU" b="1" dirty="0" smtClean="0"/>
              <a:t>ПОЛУЧАЮТСЯ </a:t>
            </a:r>
            <a:r>
              <a:rPr lang="ru-RU" b="1" dirty="0"/>
              <a:t>РАЗНЫМИ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23528" y="5445224"/>
            <a:ext cx="87537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ВАРИАТИВНОСТЬ ВЫПОЛНЕНИЯ ЗАДАНИЙ ДЛЯ ОБУЧАЮЩИХСЯ ЗАВИСИТ ОТ: </a:t>
            </a:r>
          </a:p>
          <a:p>
            <a:r>
              <a:rPr lang="ru-RU" sz="2000" dirty="0">
                <a:solidFill>
                  <a:srgbClr val="FF0000"/>
                </a:solidFill>
              </a:rPr>
              <a:t>●</a:t>
            </a:r>
            <a:r>
              <a:rPr lang="ru-RU" sz="2000" dirty="0"/>
              <a:t> </a:t>
            </a:r>
            <a:r>
              <a:rPr lang="ru-RU" sz="2000" dirty="0" smtClean="0"/>
              <a:t>ИНДИВИДУАЛЬНОГО ТЕМПА </a:t>
            </a:r>
          </a:p>
          <a:p>
            <a:r>
              <a:rPr lang="ru-RU" sz="2000" dirty="0">
                <a:solidFill>
                  <a:srgbClr val="FF0000"/>
                </a:solidFill>
              </a:rPr>
              <a:t>●</a:t>
            </a:r>
            <a:r>
              <a:rPr lang="ru-RU" sz="2000" dirty="0"/>
              <a:t> </a:t>
            </a:r>
            <a:r>
              <a:rPr lang="ru-RU" sz="2000" dirty="0" smtClean="0"/>
              <a:t>ОБЪЕМА ОСВОЕНИЯ ЗНАНИЙ, УМЕНИЙ, НАВЫКОВ  </a:t>
            </a:r>
          </a:p>
          <a:p>
            <a:r>
              <a:rPr lang="ru-RU" sz="2000" dirty="0">
                <a:solidFill>
                  <a:srgbClr val="FF0000"/>
                </a:solidFill>
              </a:rPr>
              <a:t>●</a:t>
            </a:r>
            <a:r>
              <a:rPr lang="ru-RU" sz="2000" dirty="0">
                <a:solidFill>
                  <a:schemeClr val="tx2"/>
                </a:solidFill>
              </a:rPr>
              <a:t> </a:t>
            </a:r>
            <a:r>
              <a:rPr lang="ru-RU" sz="2000" dirty="0" smtClean="0"/>
              <a:t>ИНДИВИДУАЛЬНЫХ  АСПЕКТОВ ВОСПРИЯТИЯ И СОЗДАНИЯ ОБРАЗА</a:t>
            </a:r>
          </a:p>
        </p:txBody>
      </p:sp>
    </p:spTree>
    <p:extLst>
      <p:ext uri="{BB962C8B-B14F-4D97-AF65-F5344CB8AC3E}">
        <p14:creationId xmlns:p14="http://schemas.microsoft.com/office/powerpoint/2010/main" val="60681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 flipH="1">
            <a:off x="496" y="5661248"/>
            <a:ext cx="9106904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735" y="-26472"/>
            <a:ext cx="9109866" cy="936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D:\TANA\школа\6 ВЫСТУПЛЕНИЯ СТАТЬИ СТРАНИЦЫ\2018 семинар про одаренных детей\YFpiO6f8Hi4 - коп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2" y="44624"/>
            <a:ext cx="530036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11560" y="231031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ПРИМЕРЫ ВЫПОЛНЕНИЯ ЗАДАНИЯ:                                     </a:t>
            </a:r>
            <a:r>
              <a:rPr lang="ru-RU" sz="2400" b="1" dirty="0" smtClean="0">
                <a:solidFill>
                  <a:srgbClr val="FFC000"/>
                </a:solidFill>
              </a:rPr>
              <a:t>РЫБЫ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10090" y="5838363"/>
            <a:ext cx="5364288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РАБОТЫ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ОБУЧАЮЩИХСЯ  </a:t>
            </a:r>
            <a:endParaRPr lang="ru-RU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МАУДО «ДЕТСКАЯ ШКОЛА ИСКУССТВ №6 «ДА-ДА» </a:t>
            </a:r>
            <a:endParaRPr lang="ru-RU" sz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АРХИТЕКТУРНО-ДИЗАЙНЕРСКОГО ПРОФИЛЯ)</a:t>
            </a:r>
          </a:p>
          <a:p>
            <a:pPr algn="r"/>
            <a:r>
              <a: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ОТДЕЛЕНИЕ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«СТУДИЯ»</a:t>
            </a:r>
            <a:endParaRPr lang="ru-RU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D:\TANA\школа\6 ВЫСТУПЛЕНИЯ СТАТЬИ СТРАНИЦЫ\2018 семинар про одаренных детей\Евстифеева Софья 1С Преп. Бельцова Т.В. 2017-2018 у.г (1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305" y="3372797"/>
            <a:ext cx="2808000" cy="2016000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TANA\школа\6 ВЫСТУПЛЕНИЯ СТАТЬИ СТРАНИЦЫ\2018 семинар про одаренных детей\Козлова Ярослава 1С Преп. Бельцова Т.В. 2017-2018 у.г (4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540" y="1124744"/>
            <a:ext cx="2808000" cy="2016000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TANA\школа\6 ВЫСТУПЛЕНИЯ СТАТЬИ СТРАНИЦЫ\2018 семинар про одаренных детей\Максимова Светлана 1С Преп. Бельцова Т.В. 2017-2018 у.г (11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540" y="3372797"/>
            <a:ext cx="2808000" cy="201600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TANA\школа\6 ВЫСТУПЛЕНИЯ СТАТЬИ СТРАНИЦЫ\2018 семинар про одаренных детей\Полин Илья 1С Преп. Бельцова Т.В. 2017-2018 у.г (12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57305" y="1141539"/>
            <a:ext cx="2808000" cy="2016000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TANA\школа\6 ВЫСТУПЛЕНИЯ СТАТЬИ СТРАНИЦЫ\2018 семинар про одаренных детей\Шагалиева Самина 1С Преп. Бельцова Т.В. 2017-2018 у.г (3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89" y="3372798"/>
            <a:ext cx="2808000" cy="2016000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:\TANA\школа\6 ВЫСТУПЛЕНИЯ СТАТЬИ СТРАНИЦЫ\2018 семинар про одаренных детей\Вагизова Ильвина 1С Преп. Бельцова Т.В. 2017-2018 у.г (9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89" y="1124744"/>
            <a:ext cx="2808000" cy="201600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:\TANA\школа\LogoDADA0001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22" y="5949360"/>
            <a:ext cx="196073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68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 flipH="1">
            <a:off x="496" y="5661248"/>
            <a:ext cx="9106904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735" y="-26472"/>
            <a:ext cx="9109866" cy="936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D:\TANA\школа\6 ВЫСТУПЛЕНИЯ СТАТЬИ СТРАНИЦЫ\2018 семинар про одаренных детей\YFpiO6f8Hi4 - коп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2" y="44624"/>
            <a:ext cx="530036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11560" y="231031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ПРИМЕРЫ ВЫПОЛНЕНИЯ ЗАДАНИЯ:                           </a:t>
            </a:r>
            <a:r>
              <a:rPr lang="ru-RU" sz="2400" b="1" dirty="0" smtClean="0">
                <a:solidFill>
                  <a:srgbClr val="FFC000"/>
                </a:solidFill>
              </a:rPr>
              <a:t>ТРАНСПОРТ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8" name="Picture 2" descr="D:\TANA\школа\LogoDADA0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22" y="5949360"/>
            <a:ext cx="196073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TANA\школа\6 ВЫСТУПЛЕНИЯ СТАТЬИ СТРАНИЦЫ\2018 семинар про одаренных детей\ТРАНСПОРТ\Чимбарисова Милана 1С Преп. Бельцова Т.В. 2016-2017 у.г (4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2" y="3372797"/>
            <a:ext cx="2808000" cy="2016000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TANA\школа\6 ВЫСТУПЛЕНИЯ СТАТЬИ СТРАНИЦЫ\2018 семинар про одаренных детей\ТРАНСПОРТ\Габдуллина Диана 1С Преп. Бельцова Т.В. 2016-2017 у.г (6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20" y="3372797"/>
            <a:ext cx="2808000" cy="201600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TANA\школа\6 ВЫСТУПЛЕНИЯ СТАТЬИ СТРАНИЦЫ\2018 семинар про одаренных детей\ТРАНСПОРТ\Дворовая Дарья 1С Преп. Бельцова Т.В. 2016-2017 у.г (9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20" y="1141539"/>
            <a:ext cx="2808000" cy="20160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TANA\школа\6 ВЫСТУПЛЕНИЯ СТАТЬИ СТРАНИЦЫ\2018 семинар про одаренных детей\ТРАНСПОРТ\Милюков Мирон  1С Преп. Бельцова Т.В. 2016-2017 у.г (15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378" y="1141539"/>
            <a:ext cx="2808000" cy="2016000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TANA\школа\6 ВЫСТУПЛЕНИЯ СТАТЬИ СТРАНИЦЫ\2018 семинар про одаренных детей\ТРАНСПОРТ\Панькова Есения 1С Преп. Бельцова Т.В. 2016-2017 у.г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2" y="1124744"/>
            <a:ext cx="2808000" cy="201600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:\TANA\школа\6 ВЫСТУПЛЕНИЯ СТАТЬИ СТРАНИЦЫ\2018 семинар про одаренных детей\ТРАНСПОРТ\Сагирова Алсу 1С Преп. Бельцова Т.В. 2016-2017 у.г (4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305" y="3364474"/>
            <a:ext cx="2808000" cy="2016000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510090" y="5838363"/>
            <a:ext cx="5364288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РАБОТЫ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ОБУЧАЮЩИХСЯ  </a:t>
            </a:r>
            <a:endParaRPr lang="ru-RU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МАУДО «ДЕТСКАЯ ШКОЛА ИСКУССТВ №6 «ДА-ДА» </a:t>
            </a:r>
            <a:endParaRPr lang="ru-RU" sz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АРХИТЕКТУРНО-ДИЗАЙНЕРСКОГО ПРОФИЛЯ)</a:t>
            </a:r>
          </a:p>
          <a:p>
            <a:pPr algn="r"/>
            <a:r>
              <a: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ОТДЕЛЕНИЕ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«СТУДИЯ»</a:t>
            </a:r>
            <a:endParaRPr lang="ru-RU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18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 flipH="1">
            <a:off x="496" y="5661248"/>
            <a:ext cx="9106904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735" y="-26472"/>
            <a:ext cx="9109866" cy="936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D:\TANA\школа\6 ВЫСТУПЛЕНИЯ СТАТЬИ СТРАНИЦЫ\2018 семинар про одаренных детей\YFpiO6f8Hi4 - коп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2" y="44624"/>
            <a:ext cx="530036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11560" y="231031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ПРИМЕРЫ ВЫПОЛНЕНИЯ ЗАДАНИЯ:                          </a:t>
            </a:r>
            <a:r>
              <a:rPr lang="ru-RU" sz="2400" b="1" dirty="0" smtClean="0">
                <a:solidFill>
                  <a:srgbClr val="FFC000"/>
                </a:solidFill>
              </a:rPr>
              <a:t>ЖИВОТНЫЕ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103" name="Picture 7" descr="D:\TANA\школа\6 ВЫСТУПЛЕНИЯ СТАТЬИ СТРАНИЦЫ\2018 семинар про одаренных детей\Шагалиева Самина 1С Преп. Бельцова Т.В. 2017-2018 у.г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89" y="3372798"/>
            <a:ext cx="2808000" cy="2016000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:\TANA\школа\LogoDADA00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22" y="5949360"/>
            <a:ext cx="196073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TANA\школа\6 ВЫСТУПЛЕНИЯ СТАТЬИ СТРАНИЦЫ\2018 семинар про одаренных детей\ЖИВОТНЫЕ\1С 2013-14 Преп. Бельцова Т.В. Аглиуллин Ильсаф 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9" y="1141248"/>
            <a:ext cx="2880000" cy="4248000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TANA\школа\6 ВЫСТУПЛЕНИЯ СТАТЬИ СТРАНИЦЫ\2018 семинар про одаренных детей\ЖИВОТНЫЕ\1С 2013-14 Преп. Бельцова Т.В. Краснова Динара (8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488" y="1124743"/>
            <a:ext cx="2880000" cy="424800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TANA\школа\6 ВЫСТУПЛЕНИЯ СТАТЬИ СТРАНИЦЫ\2018 семинар про одаренных детей\ЖИВОТНЫЕ\1С 2013-14 Преп. Бельцова Т.В. Сахапова Мадина (7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540" y="3373248"/>
            <a:ext cx="2808000" cy="20160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TANA\школа\6 ВЫСТУПЛЕНИЯ СТАТЬИ СТРАНИЦЫ\2018 семинар про одаренных детей\ЖИВОТНЫЕ\1С 2011-12 Преп. Бельцова Т.В. Нургалимова Катя PC23008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540" y="1124743"/>
            <a:ext cx="2808000" cy="2016000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510090" y="5838363"/>
            <a:ext cx="5364288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РАБОТЫ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ОБУЧАЮЩИХСЯ  </a:t>
            </a:r>
            <a:endParaRPr lang="ru-RU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МАУДО «ДЕТСКАЯ ШКОЛА ИСКУССТВ №6 «ДА-ДА» </a:t>
            </a:r>
            <a:endParaRPr lang="ru-RU" sz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АРХИТЕКТУРНО-ДИЗАЙНЕРСКОГО ПРОФИЛЯ)</a:t>
            </a:r>
          </a:p>
          <a:p>
            <a:pPr algn="r"/>
            <a:r>
              <a: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ОТДЕЛЕНИЕ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«СТУДИЯ»</a:t>
            </a:r>
            <a:endParaRPr lang="ru-RU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15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 flipH="1">
            <a:off x="496" y="5661248"/>
            <a:ext cx="9106904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735" y="-26472"/>
            <a:ext cx="9109866" cy="936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D:\TANA\школа\6 ВЫСТУПЛЕНИЯ СТАТЬИ СТРАНИЦЫ\2018 семинар про одаренных детей\YFpiO6f8Hi4 - коп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2" y="44624"/>
            <a:ext cx="530036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11560" y="231031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ПРИМЕРЫ ВЫПОЛНЕНИЯ ЗАДАНИЯ:                        </a:t>
            </a:r>
            <a:r>
              <a:rPr lang="ru-RU" sz="2400" b="1" dirty="0" smtClean="0">
                <a:solidFill>
                  <a:srgbClr val="FFC000"/>
                </a:solidFill>
              </a:rPr>
              <a:t>ДИНОЗАВРЫ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8" name="Picture 2" descr="D:\TANA\школа\LogoDADA0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22" y="5949360"/>
            <a:ext cx="196073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TANA\школа\6 ВЫСТУПЛЕНИЯ СТАТЬИ СТРАНИЦЫ\2018 семинар про одаренных детей\ДИНОЗАВРЫ\Тарасов Данил 1С Преп. Бельцова Т.В. 2015-2016 у (2).jpg"/>
          <p:cNvPicPr>
            <a:picLocks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1" y="1141540"/>
            <a:ext cx="2880000" cy="42480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TANA\школа\6 ВЫСТУПЛЕНИЯ СТАТЬИ СТРАНИЦЫ\2018 семинар про одаренных детей\ДИНОЗАВРЫ\Бадертдинова Иделия 1С Преп. Бельцова Т.В. 2015-2016 у (7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045" y="3357216"/>
            <a:ext cx="2808000" cy="2016000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TANA\школа\6 ВЫСТУПЛЕНИЯ СТАТЬИ СТРАНИЦЫ\2018 семинар про одаренных детей\ДИНОЗАВРЫ\Сафронова Кира 1С Преп. Бельцова Т.В. 2015-2016 у (1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84488" y="1126980"/>
            <a:ext cx="2880000" cy="424623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TANA\школа\6 ВЫСТУПЛЕНИЯ СТАТЬИ СТРАНИЦЫ\2018 семинар про одаренных детей\ДИНОЗАВРЫ\Серебрякова София 1С Преп. Бельцова Т.В. 2015-2016 у (3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045" y="1141539"/>
            <a:ext cx="2808000" cy="2016000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510090" y="5838363"/>
            <a:ext cx="5364288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РАБОТЫ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ОБУЧАЮЩИХСЯ  </a:t>
            </a:r>
            <a:endParaRPr lang="ru-RU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МАУДО «ДЕТСКАЯ ШКОЛА ИСКУССТВ №6 «ДА-ДА» </a:t>
            </a:r>
            <a:endParaRPr lang="ru-RU" sz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АРХИТЕКТУРНО-ДИЗАЙНЕРСКОГО ПРОФИЛЯ)</a:t>
            </a:r>
          </a:p>
          <a:p>
            <a:pPr algn="r"/>
            <a:r>
              <a: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ОТДЕЛЕНИЕ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«СТУДИЯ»</a:t>
            </a:r>
            <a:endParaRPr lang="ru-RU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 flipH="1">
            <a:off x="496" y="5661248"/>
            <a:ext cx="9106904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735" y="-26472"/>
            <a:ext cx="9109866" cy="936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D:\TANA\школа\6 ВЫСТУПЛЕНИЯ СТАТЬИ СТРАНИЦЫ\2018 семинар про одаренных детей\YFpiO6f8Hi4 - коп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2" y="44624"/>
            <a:ext cx="530036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11560" y="231031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ПРИМЕРЫ ВЫПОЛНЕНИЯ ЗАДАНИЯ:                                   </a:t>
            </a:r>
            <a:r>
              <a:rPr lang="ru-RU" sz="2400" b="1" dirty="0" smtClean="0">
                <a:solidFill>
                  <a:srgbClr val="FFC000"/>
                </a:solidFill>
              </a:rPr>
              <a:t>ПТИЦЫ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8" name="Picture 2" descr="D:\TANA\школа\LogoDADA0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22" y="5949360"/>
            <a:ext cx="196073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TANA\школа\6 ВЫСТУПЛЕНИЯ СТАТЬИ СТРАНИЦЫ\2018 семинар про одаренных детей\ПТИЦЫ\20151228_1443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34" y="3372798"/>
            <a:ext cx="2808000" cy="20160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TANA\школа\6 ВЫСТУПЛЕНИЯ СТАТЬИ СТРАНИЦЫ\2018 семинар про одаренных детей\ПТИЦЫ\1СП 2013-14 Преп. Бельцова Плужник Алиса  (6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789" y="1140798"/>
            <a:ext cx="4248000" cy="4248000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D:\TANA\школа\6 ВЫСТУПЛЕНИЯ СТАТЬИ СТРАНИЦЫ\2018 семинар про одаренных детей\ПТИЦЫ\20151228_14193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34" y="1124744"/>
            <a:ext cx="2808000" cy="201600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510090" y="5838363"/>
            <a:ext cx="5364288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РАБОТЫ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ОБУЧАЮЩИХСЯ  </a:t>
            </a:r>
            <a:endParaRPr lang="ru-RU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МАУДО «ДЕТСКАЯ ШКОЛА ИСКУССТВ №6 «ДА-ДА» </a:t>
            </a:r>
            <a:endParaRPr lang="ru-RU" sz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АРХИТЕКТУРНО-ДИЗАЙНЕРСКОГО ПРОФИЛЯ)</a:t>
            </a:r>
          </a:p>
          <a:p>
            <a:pPr algn="r"/>
            <a:r>
              <a: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ОТДЕЛЕНИЕ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«СТУДИЯ»</a:t>
            </a:r>
            <a:endParaRPr lang="ru-RU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65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-735" y="-26472"/>
            <a:ext cx="9109866" cy="446358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блако 33"/>
          <p:cNvSpPr>
            <a:spLocks noChangeAspect="1"/>
          </p:cNvSpPr>
          <p:nvPr/>
        </p:nvSpPr>
        <p:spPr>
          <a:xfrm>
            <a:off x="71272" y="118280"/>
            <a:ext cx="2916552" cy="114718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-736" y="6854682"/>
            <a:ext cx="9142472" cy="0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/>
          <p:cNvGrpSpPr/>
          <p:nvPr/>
        </p:nvGrpSpPr>
        <p:grpSpPr>
          <a:xfrm>
            <a:off x="1016" y="5064831"/>
            <a:ext cx="9107488" cy="251520"/>
            <a:chOff x="1016" y="5064831"/>
            <a:chExt cx="9107488" cy="251520"/>
          </a:xfrm>
        </p:grpSpPr>
        <p:cxnSp>
          <p:nvCxnSpPr>
            <p:cNvPr id="13" name="Прямая со стрелкой 12"/>
            <p:cNvCxnSpPr/>
            <p:nvPr/>
          </p:nvCxnSpPr>
          <p:spPr>
            <a:xfrm>
              <a:off x="1016" y="5190591"/>
              <a:ext cx="9107488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Прямоугольник 13"/>
            <p:cNvSpPr/>
            <p:nvPr/>
          </p:nvSpPr>
          <p:spPr>
            <a:xfrm rot="16200000">
              <a:off x="4415501" y="654591"/>
              <a:ext cx="251520" cy="9072000"/>
            </a:xfrm>
            <a:prstGeom prst="rect">
              <a:avLst/>
            </a:prstGeom>
            <a:solidFill>
              <a:srgbClr val="009900"/>
            </a:solidFill>
            <a:ln>
              <a:solidFill>
                <a:srgbClr val="0099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 rot="16200000">
              <a:off x="3319049" y="4035108"/>
              <a:ext cx="251520" cy="2310965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 rot="16200000">
              <a:off x="1021533" y="4048558"/>
              <a:ext cx="251520" cy="228406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 rot="16200000">
              <a:off x="5624389" y="4056591"/>
              <a:ext cx="251520" cy="226800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0" name="Picture 2" descr="D:\TANA\школа\LogoDADA00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22" y="5949360"/>
            <a:ext cx="196073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2048" y="404664"/>
            <a:ext cx="3347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ЛИТЕРАТУРА: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>
            <a:off x="496" y="4869160"/>
            <a:ext cx="9106904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496" y="4653136"/>
            <a:ext cx="9108008" cy="0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-736" y="4365104"/>
            <a:ext cx="9108136" cy="0"/>
          </a:xfrm>
          <a:prstGeom prst="line">
            <a:avLst/>
          </a:prstGeom>
          <a:ln w="1270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79512" y="1196752"/>
            <a:ext cx="868885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rgbClr val="FFC000"/>
                </a:solidFill>
              </a:rPr>
              <a:t>● </a:t>
            </a:r>
            <a:r>
              <a:rPr lang="ru-RU" b="1" dirty="0" err="1" smtClean="0">
                <a:solidFill>
                  <a:schemeClr val="bg1"/>
                </a:solidFill>
              </a:rPr>
              <a:t>Брыкина</a:t>
            </a:r>
            <a:r>
              <a:rPr lang="ru-RU" b="1" dirty="0" smtClean="0">
                <a:solidFill>
                  <a:schemeClr val="bg1"/>
                </a:solidFill>
              </a:rPr>
              <a:t>, Е. К. Творчество детей в работе с разными материалами. / Е. К. </a:t>
            </a:r>
            <a:r>
              <a:rPr lang="ru-RU" b="1" dirty="0" err="1" smtClean="0">
                <a:solidFill>
                  <a:schemeClr val="bg1"/>
                </a:solidFill>
              </a:rPr>
              <a:t>Брыкина</a:t>
            </a:r>
            <a:r>
              <a:rPr lang="ru-RU" b="1" dirty="0" smtClean="0">
                <a:solidFill>
                  <a:schemeClr val="bg1"/>
                </a:solidFill>
              </a:rPr>
              <a:t>. – М. : Педагогическое общество России, 2002. – 147 с.</a:t>
            </a:r>
          </a:p>
          <a:p>
            <a:pPr lvl="0"/>
            <a:r>
              <a:rPr lang="ru-RU" dirty="0" smtClean="0">
                <a:solidFill>
                  <a:srgbClr val="FFC000"/>
                </a:solidFill>
              </a:rPr>
              <a:t>● </a:t>
            </a:r>
            <a:r>
              <a:rPr lang="ru-RU" b="1" dirty="0" err="1" smtClean="0">
                <a:solidFill>
                  <a:schemeClr val="bg1"/>
                </a:solidFill>
              </a:rPr>
              <a:t>Леватаев</a:t>
            </a:r>
            <a:r>
              <a:rPr lang="ru-RU" b="1" dirty="0" smtClean="0">
                <a:solidFill>
                  <a:schemeClr val="bg1"/>
                </a:solidFill>
              </a:rPr>
              <a:t>, В. В. Графические техники: учебно-методическое пособие. / В. В. </a:t>
            </a:r>
            <a:r>
              <a:rPr lang="ru-RU" b="1" dirty="0" err="1" smtClean="0">
                <a:solidFill>
                  <a:schemeClr val="bg1"/>
                </a:solidFill>
              </a:rPr>
              <a:t>Леватаев</a:t>
            </a:r>
            <a:r>
              <a:rPr lang="ru-RU" b="1" dirty="0" smtClean="0">
                <a:solidFill>
                  <a:schemeClr val="bg1"/>
                </a:solidFill>
              </a:rPr>
              <a:t>. – Комсомольск-на-Амуре : Амурский гуманитарно-педагогический государственный университет, 2012. – 60 c. </a:t>
            </a:r>
          </a:p>
          <a:p>
            <a:pPr lvl="0"/>
            <a:r>
              <a:rPr lang="ru-RU" dirty="0">
                <a:solidFill>
                  <a:srgbClr val="FFC000"/>
                </a:solidFill>
              </a:rPr>
              <a:t>● </a:t>
            </a:r>
            <a:r>
              <a:rPr lang="ru-RU" b="1" dirty="0" smtClean="0">
                <a:solidFill>
                  <a:schemeClr val="bg1"/>
                </a:solidFill>
              </a:rPr>
              <a:t>Логвиненко</a:t>
            </a:r>
            <a:r>
              <a:rPr lang="ru-RU" b="1" dirty="0">
                <a:solidFill>
                  <a:schemeClr val="bg1"/>
                </a:solidFill>
              </a:rPr>
              <a:t>, Г. М. Декоративная композиция: учебное пособие для студ. </a:t>
            </a:r>
            <a:r>
              <a:rPr lang="ru-RU" b="1" dirty="0" err="1">
                <a:solidFill>
                  <a:schemeClr val="bg1"/>
                </a:solidFill>
              </a:rPr>
              <a:t>высш</a:t>
            </a:r>
            <a:r>
              <a:rPr lang="ru-RU" b="1" dirty="0">
                <a:solidFill>
                  <a:schemeClr val="bg1"/>
                </a:solidFill>
              </a:rPr>
              <a:t>. учеб. заведений. / Г. М. Логвиненко. – М. : ВЛАДОС, 2004. – 144 </a:t>
            </a:r>
            <a:r>
              <a:rPr lang="ru-RU" b="1" dirty="0" smtClean="0">
                <a:solidFill>
                  <a:schemeClr val="bg1"/>
                </a:solidFill>
              </a:rPr>
              <a:t>с</a:t>
            </a:r>
          </a:p>
          <a:p>
            <a:r>
              <a:rPr lang="ru-RU" dirty="0">
                <a:solidFill>
                  <a:srgbClr val="FFC000"/>
                </a:solidFill>
              </a:rPr>
              <a:t>● </a:t>
            </a:r>
            <a:r>
              <a:rPr lang="ru-RU" b="1" dirty="0" smtClean="0">
                <a:solidFill>
                  <a:schemeClr val="bg1"/>
                </a:solidFill>
              </a:rPr>
              <a:t>Изображение кораллов. </a:t>
            </a:r>
            <a:r>
              <a:rPr lang="en-US" b="1" dirty="0" smtClean="0">
                <a:solidFill>
                  <a:schemeClr val="bg1"/>
                </a:solidFill>
              </a:rPr>
              <a:t>[</a:t>
            </a:r>
            <a:r>
              <a:rPr lang="ru-RU" b="1" dirty="0" smtClean="0">
                <a:solidFill>
                  <a:schemeClr val="bg1"/>
                </a:solidFill>
              </a:rPr>
              <a:t>Электронный ресурс</a:t>
            </a:r>
            <a:r>
              <a:rPr lang="en-US" b="1" dirty="0" smtClean="0">
                <a:solidFill>
                  <a:schemeClr val="bg1"/>
                </a:solidFill>
              </a:rPr>
              <a:t>]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  <a:hlinkClick r:id="rId3"/>
              </a:rPr>
              <a:t>http</a:t>
            </a:r>
            <a:r>
              <a:rPr lang="en-US" b="1" dirty="0">
                <a:solidFill>
                  <a:schemeClr val="bg1"/>
                </a:solidFill>
                <a:hlinkClick r:id="rId3"/>
              </a:rPr>
              <a:t>://</a:t>
            </a:r>
            <a:r>
              <a:rPr lang="en-US" b="1" dirty="0" smtClean="0">
                <a:solidFill>
                  <a:schemeClr val="bg1"/>
                </a:solidFill>
                <a:hlinkClick r:id="rId3"/>
              </a:rPr>
              <a:t>www.dreamstime.com/royalty-free-stock-photo-sketch-corals-set-hand-drawn-underwater-natural-elements-reef-black-white-illustration-coloring-page-image88805685</a:t>
            </a:r>
            <a:r>
              <a:rPr lang="ru-RU" b="1" dirty="0" smtClean="0">
                <a:solidFill>
                  <a:schemeClr val="bg1"/>
                </a:solidFill>
              </a:rPr>
              <a:t> дата обращения 07.09.2018</a:t>
            </a:r>
            <a:endParaRPr lang="ru-RU" b="1" dirty="0">
              <a:solidFill>
                <a:schemeClr val="bg1"/>
              </a:solidFill>
            </a:endParaRPr>
          </a:p>
          <a:p>
            <a:pPr lvl="0"/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5651400" y="3429528"/>
            <a:ext cx="69120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44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642</Words>
  <Application>Microsoft Office PowerPoint</Application>
  <PresentationFormat>Экран (4:3)</PresentationFormat>
  <Paragraphs>134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Tanya</dc:creator>
  <cp:lastModifiedBy>Tanya</cp:lastModifiedBy>
  <cp:revision>127</cp:revision>
  <dcterms:created xsi:type="dcterms:W3CDTF">2018-12-03T18:49:42Z</dcterms:created>
  <dcterms:modified xsi:type="dcterms:W3CDTF">2023-10-19T08:16:00Z</dcterms:modified>
</cp:coreProperties>
</file>